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2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Classeur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A63-4D10-8550-290FDF78BA38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A63-4D10-8550-290FDF78BA38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A63-4D10-8550-290FDF78BA38}"/>
              </c:ext>
            </c:extLst>
          </c:dPt>
          <c:dLbls>
            <c:dLbl>
              <c:idx val="0"/>
              <c:layout>
                <c:manualLayout>
                  <c:x val="0"/>
                  <c:y val="0.1987577639751552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spc="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5756C37-919A-45F4-8FD2-CD28DA740D28}" type="CATEGORYNAME">
                      <a:rPr lang="en-US" sz="1600"/>
                      <a:pPr>
                        <a:defRPr sz="1600"/>
                      </a:pPr>
                      <a:t>[NOM DE CATÉGORIE]</a:t>
                    </a:fld>
                    <a:r>
                      <a:rPr lang="en-US" sz="1600" baseline="0" dirty="0"/>
                      <a:t>
</a:t>
                    </a:r>
                    <a:fld id="{18C2FDD4-9E35-432E-9D41-A0A427B5674C}" type="PERCENTAGE">
                      <a:rPr lang="en-US" sz="1600" baseline="0"/>
                      <a:pPr>
                        <a:defRPr sz="1600"/>
                      </a:pPr>
                      <a:t>[POURCENTAGE]</a:t>
                    </a:fld>
                    <a:endParaRPr lang="en-US" sz="16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863257389629951"/>
                      <c:h val="0.2245134575569358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A63-4D10-8550-290FDF78BA38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5639269406392698"/>
                      <c:h val="0.2432298136645962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A63-4D10-8550-290FDF78BA38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187721968543886"/>
                      <c:h val="0.2162318840579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A63-4D10-8550-290FDF78BA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spc="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Feuil1!$A$2:$A$4</c:f>
              <c:strCache>
                <c:ptCount val="3"/>
                <c:pt idx="0">
                  <c:v>Moins de 10</c:v>
                </c:pt>
                <c:pt idx="1">
                  <c:v>Entre 10 et 20</c:v>
                </c:pt>
                <c:pt idx="2">
                  <c:v>plus de 20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12</c:v>
                </c:pt>
                <c:pt idx="1">
                  <c:v>15</c:v>
                </c:pt>
                <c:pt idx="2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A63-4D10-8550-290FDF78BA38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94E2C4-7956-AC9C-E512-F414264C30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fr-FR" dirty="0"/>
              <a:t>Questionnaire adressé aux clubs – </a:t>
            </a:r>
            <a:br>
              <a:rPr lang="fr-FR" dirty="0"/>
            </a:br>
            <a:r>
              <a:rPr lang="fr-FR" dirty="0"/>
              <a:t>la pratique loisir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7D2A7E7-9F01-FB22-F420-B0F67FB0AB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879508"/>
            <a:ext cx="7766936" cy="1096899"/>
          </a:xfrm>
        </p:spPr>
        <p:txBody>
          <a:bodyPr/>
          <a:lstStyle/>
          <a:p>
            <a:r>
              <a:rPr lang="fr-FR" dirty="0"/>
              <a:t>Mai 2023</a:t>
            </a:r>
          </a:p>
        </p:txBody>
      </p:sp>
    </p:spTree>
    <p:extLst>
      <p:ext uri="{BB962C8B-B14F-4D97-AF65-F5344CB8AC3E}">
        <p14:creationId xmlns:p14="http://schemas.microsoft.com/office/powerpoint/2010/main" val="72838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F9A41DEC-AAE8-9B69-56C1-0EAAE8D11E9C}"/>
              </a:ext>
            </a:extLst>
          </p:cNvPr>
          <p:cNvSpPr txBox="1"/>
          <p:nvPr/>
        </p:nvSpPr>
        <p:spPr>
          <a:xfrm>
            <a:off x="1668780" y="790838"/>
            <a:ext cx="8218170" cy="32923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 </a:t>
            </a:r>
            <a:r>
              <a:rPr lang="fr-F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Réponses : 51 clubs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 </a:t>
            </a:r>
            <a:r>
              <a:rPr lang="fr-F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Avez-vous au sein de votre club, </a:t>
            </a:r>
            <a:r>
              <a:rPr lang="fr-FR" sz="2000" b="1" kern="100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 loisirs adultes</a:t>
            </a:r>
            <a:r>
              <a:rPr lang="fr-FR" sz="2000" kern="100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OUI : 48	NON : 3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 </a:t>
            </a:r>
            <a:r>
              <a:rPr lang="fr-FR" sz="2000" b="1" kern="100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Combien</a:t>
            </a:r>
            <a:r>
              <a:rPr lang="fr-FR" sz="20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(approximativement) comptez-vous de loisirs au sein de votre club ?</a:t>
            </a:r>
            <a:endParaRPr lang="fr-FR" sz="20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id="{AFB2D320-B172-0CA6-F4AB-E0F94089DA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82579320"/>
              </p:ext>
            </p:extLst>
          </p:nvPr>
        </p:nvGraphicFramePr>
        <p:xfrm>
          <a:off x="3028950" y="3119437"/>
          <a:ext cx="5006340" cy="3067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3446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F9A41DEC-AAE8-9B69-56C1-0EAAE8D11E9C}"/>
              </a:ext>
            </a:extLst>
          </p:cNvPr>
          <p:cNvSpPr txBox="1"/>
          <p:nvPr/>
        </p:nvSpPr>
        <p:spPr>
          <a:xfrm>
            <a:off x="1583055" y="1364749"/>
            <a:ext cx="8218170" cy="53139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u"/>
            </a:pPr>
            <a:r>
              <a:rPr lang="fr-FR" sz="20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proposez-vous pour vos loisirs adultes ?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u"/>
            </a:pP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0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 </a:t>
            </a:r>
            <a:r>
              <a:rPr lang="fr-FR" sz="2000" kern="100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entrainements libres </a:t>
            </a:r>
            <a:r>
              <a:rPr lang="fr-FR" sz="20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fr-FR" sz="2000" b="1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48 OUI</a:t>
            </a:r>
            <a:r>
              <a:rPr lang="fr-FR" sz="2000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(100%)</a:t>
            </a:r>
            <a:endParaRPr lang="fr-FR" sz="2000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0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  </a:t>
            </a:r>
            <a:r>
              <a:rPr lang="fr-FR" sz="2000" kern="100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entraînements dirigés </a:t>
            </a:r>
            <a:r>
              <a:rPr lang="fr-FR" sz="20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fr-FR" sz="2000" b="1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 OUI </a:t>
            </a:r>
            <a:r>
              <a:rPr lang="fr-FR" sz="2000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(60%)</a:t>
            </a:r>
            <a:r>
              <a:rPr lang="fr-FR" sz="20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19 NON (40%)</a:t>
            </a: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0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  </a:t>
            </a:r>
            <a:r>
              <a:rPr lang="fr-FR" sz="20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entraînements dirigés uniquement réservés aux loisirs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0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18 OUI (37%)  </a:t>
            </a:r>
            <a:r>
              <a:rPr lang="fr-FR" sz="2000" b="1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 NON</a:t>
            </a:r>
            <a:r>
              <a:rPr lang="fr-FR" sz="2000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(63%)</a:t>
            </a:r>
            <a:endParaRPr lang="fr-FR" sz="2000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0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  </a:t>
            </a:r>
            <a:r>
              <a:rPr lang="fr-FR" sz="20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entrainements dirigés associés avec les compétiteurs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0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 OUI (33%) </a:t>
            </a:r>
            <a:r>
              <a:rPr lang="fr-FR" sz="2000" b="1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32 NON</a:t>
            </a:r>
            <a:r>
              <a:rPr lang="fr-FR" sz="2000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(67%)</a:t>
            </a:r>
            <a:endParaRPr lang="fr-FR" sz="2000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0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  </a:t>
            </a:r>
            <a:r>
              <a:rPr lang="fr-FR" sz="20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rencontres loisirs avec d’autres clubs, hors championnat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0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 OUI (19%) </a:t>
            </a:r>
            <a:r>
              <a:rPr lang="fr-FR" sz="2000" b="1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39 NON</a:t>
            </a:r>
            <a:r>
              <a:rPr lang="fr-FR" sz="2000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(81%)</a:t>
            </a:r>
            <a:endParaRPr lang="fr-FR" sz="2000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684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BEE946AE-9015-62D0-D08A-62E098897498}"/>
              </a:ext>
            </a:extLst>
          </p:cNvPr>
          <p:cNvSpPr txBox="1"/>
          <p:nvPr/>
        </p:nvSpPr>
        <p:spPr>
          <a:xfrm>
            <a:off x="1771651" y="464262"/>
            <a:ext cx="7547371" cy="4765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8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 </a:t>
            </a:r>
            <a:r>
              <a:rPr lang="fr-FR" sz="18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Autre chose : 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 </a:t>
            </a:r>
            <a:r>
              <a:rPr lang="fr-F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 tournois internes (St Nazaire Léon Blum – Grandchamp TT- Nantes St Joseph TT- Orvault)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 </a:t>
            </a:r>
            <a:r>
              <a:rPr lang="fr-F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Rencontre loisirs en interne ( Paimboeuf)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 </a:t>
            </a:r>
            <a:r>
              <a:rPr lang="fr-F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 soirées "tout public" (extérieurs) auxquelles se joignent les loisirs du club.(Nantes TT)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 </a:t>
            </a:r>
            <a:r>
              <a:rPr lang="fr-F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Séance à Thème : </a:t>
            </a:r>
            <a:r>
              <a:rPr lang="fr-FR" sz="20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Ultimate</a:t>
            </a:r>
            <a:r>
              <a:rPr lang="fr-F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Ping, </a:t>
            </a:r>
            <a:r>
              <a:rPr lang="fr-FR" sz="20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Dark</a:t>
            </a:r>
            <a:r>
              <a:rPr lang="fr-F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Ping, rencontres multisports loisirs ( ST Brévin TT)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 </a:t>
            </a:r>
            <a:r>
              <a:rPr lang="fr-F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Tournois internes, animations à thème sur le publique loisir, invitation à aider sur les jeunes/coaching (Nantes ST Joseph TT)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381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BEE946AE-9015-62D0-D08A-62E098897498}"/>
              </a:ext>
            </a:extLst>
          </p:cNvPr>
          <p:cNvSpPr txBox="1"/>
          <p:nvPr/>
        </p:nvSpPr>
        <p:spPr>
          <a:xfrm>
            <a:off x="1114426" y="490504"/>
            <a:ext cx="8886824" cy="52766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8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  </a:t>
            </a:r>
            <a:r>
              <a:rPr lang="fr-FR" sz="18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Autre chose : 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 </a:t>
            </a:r>
            <a:r>
              <a:rPr lang="fr-F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Deux types de joueurs en loisirs :</a:t>
            </a:r>
            <a:br>
              <a:rPr lang="fr-F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--&gt; Ceux inscrit à l'ASTA TT et s'entrainent avec la section compétition mais ne désirent pas faire de compétition même en loisirs.</a:t>
            </a:r>
            <a:br>
              <a:rPr lang="fr-F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--&gt; Ceux organisés en loisirs appartenant à l'Association ASTA (multiples section d'activités) mais sans appartenir à la section compétition : ils s'entrainent entre eux et participent à des compétitions loisirs</a:t>
            </a: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 </a:t>
            </a:r>
            <a:r>
              <a:rPr lang="fr-F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créneaux ouverts pour tous (Nantes la </a:t>
            </a:r>
            <a:r>
              <a:rPr lang="fr-FR" sz="20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Mellinet</a:t>
            </a:r>
            <a:r>
              <a:rPr lang="fr-F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 </a:t>
            </a:r>
            <a:r>
              <a:rPr lang="fr-F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animateur fait tourner les joueurs toutes les 5 minutes</a:t>
            </a: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 Paimboeuf)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 </a:t>
            </a:r>
            <a:r>
              <a:rPr lang="fr-F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tournois de doubles internes 3 fois par an</a:t>
            </a: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(Petit Mars TT)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 </a:t>
            </a:r>
            <a:r>
              <a:rPr lang="fr-F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Tournoi parents enfants, tournoi de Noël, tournoi festif et convivial de Ping organisé par autre club, tournoi double mix organisé par comité (Nantes le </a:t>
            </a:r>
            <a:r>
              <a:rPr lang="fr-FR" sz="20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Baut</a:t>
            </a:r>
            <a:r>
              <a:rPr lang="fr-F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924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BEE946AE-9015-62D0-D08A-62E098897498}"/>
              </a:ext>
            </a:extLst>
          </p:cNvPr>
          <p:cNvSpPr txBox="1"/>
          <p:nvPr/>
        </p:nvSpPr>
        <p:spPr>
          <a:xfrm>
            <a:off x="1114426" y="672933"/>
            <a:ext cx="8886824" cy="55925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8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 </a:t>
            </a:r>
            <a:r>
              <a:rPr lang="fr-FR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Pensez-vous que certaines de ces propositions peuvent intéresser vos loisirs adultes ?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OUI : 42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 : 9</a:t>
            </a:r>
            <a:r>
              <a:rPr lang="fr-F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 </a:t>
            </a:r>
            <a:r>
              <a:rPr lang="fr-FR" sz="1800" kern="100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Recenser les clubs avec des groupes de joueurs en Loisirs adultes qui souhaiteraient jouer contre d’autre partenaires ou/et faire un peu de matchs sans contrainte </a:t>
            </a:r>
            <a:r>
              <a:rPr lang="fr-FR" sz="1800" b="1" kern="100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(30)</a:t>
            </a:r>
            <a:endParaRPr lang="fr-FR" sz="1800" b="1" kern="100" dirty="0">
              <a:solidFill>
                <a:schemeClr val="accent6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 </a:t>
            </a:r>
            <a:r>
              <a:rPr lang="fr-FR" kern="1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O</a:t>
            </a:r>
            <a:r>
              <a:rPr lang="fr-FR" sz="1800" kern="100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rganiser un tournoi annuel loisir</a:t>
            </a:r>
            <a:r>
              <a:rPr lang="fr-FR" sz="1800" kern="100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b="1" kern="100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(25)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 </a:t>
            </a:r>
            <a:r>
              <a:rPr lang="fr-F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Mettre les clubs en relation par secteur avec des regroupements soit pour des séances communes d’entrainement soit pour des matchs ou mini tournoi ; pas de résultats rentrés dans SPID, pas de frais pour les joueurs, ni pour les clubs </a:t>
            </a:r>
            <a:r>
              <a:rPr lang="fr-FR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(21)</a:t>
            </a:r>
            <a:endParaRPr lang="fr-FR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 </a:t>
            </a:r>
            <a:r>
              <a:rPr lang="fr-FR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O</a:t>
            </a:r>
            <a:r>
              <a:rPr lang="fr-F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rganiser un circuit loisir avec 3 à 4 regroupements par secteur </a:t>
            </a:r>
            <a:r>
              <a:rPr lang="fr-FR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(14)</a:t>
            </a:r>
            <a:endParaRPr lang="fr-FR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49685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</TotalTime>
  <Words>509</Words>
  <Application>Microsoft Office PowerPoint</Application>
  <PresentationFormat>Grand écran</PresentationFormat>
  <Paragraphs>39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Trebuchet MS</vt:lpstr>
      <vt:lpstr>Wingdings</vt:lpstr>
      <vt:lpstr>Wingdings 3</vt:lpstr>
      <vt:lpstr>Facette</vt:lpstr>
      <vt:lpstr>Questionnaire adressé aux clubs –  la pratique loisir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Questionnaire adressé aux clubs –  la pratique loisir</dc:title>
  <dc:creator>prodhomm c</dc:creator>
  <cp:lastModifiedBy>prodhomm c</cp:lastModifiedBy>
  <cp:revision>1</cp:revision>
  <dcterms:created xsi:type="dcterms:W3CDTF">2023-06-13T19:12:05Z</dcterms:created>
  <dcterms:modified xsi:type="dcterms:W3CDTF">2023-06-13T19:34:37Z</dcterms:modified>
</cp:coreProperties>
</file>